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73" r:id="rId5"/>
    <p:sldId id="286" r:id="rId6"/>
    <p:sldId id="287" r:id="rId7"/>
    <p:sldId id="288" r:id="rId8"/>
    <p:sldId id="300" r:id="rId9"/>
    <p:sldId id="302" r:id="rId10"/>
    <p:sldId id="303" r:id="rId11"/>
    <p:sldId id="304" r:id="rId12"/>
    <p:sldId id="305" r:id="rId13"/>
    <p:sldId id="297" r:id="rId14"/>
    <p:sldId id="306" r:id="rId15"/>
    <p:sldId id="290" r:id="rId16"/>
    <p:sldId id="293" r:id="rId17"/>
    <p:sldId id="296" r:id="rId18"/>
    <p:sldId id="299" r:id="rId19"/>
    <p:sldId id="309" r:id="rId20"/>
    <p:sldId id="307" r:id="rId21"/>
    <p:sldId id="308" r:id="rId22"/>
    <p:sldId id="292" r:id="rId23"/>
    <p:sldId id="298" r:id="rId24"/>
  </p:sldIdLst>
  <p:sldSz cx="9144000" cy="6858000" type="screen4x3"/>
  <p:notesSz cx="6797675" cy="992822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99"/>
    <a:srgbClr val="00ADEF"/>
    <a:srgbClr val="ACDF95"/>
    <a:srgbClr val="C9E4F9"/>
    <a:srgbClr val="BEECE0"/>
    <a:srgbClr val="D5E9D1"/>
    <a:srgbClr val="ABC6ED"/>
    <a:srgbClr val="99FFFF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68" autoAdjust="0"/>
    <p:restoredTop sz="74489" autoAdjust="0"/>
  </p:normalViewPr>
  <p:slideViewPr>
    <p:cSldViewPr snapToGrid="0">
      <p:cViewPr>
        <p:scale>
          <a:sx n="90" d="100"/>
          <a:sy n="90" d="100"/>
        </p:scale>
        <p:origin x="-576" y="-78"/>
      </p:cViewPr>
      <p:guideLst>
        <p:guide orient="horz" pos="885"/>
        <p:guide pos="4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-3276" y="-78"/>
      </p:cViewPr>
      <p:guideLst>
        <p:guide orient="horz" pos="3127"/>
        <p:guide pos="2141"/>
      </p:guideLst>
    </p:cSldViewPr>
  </p:notesViewPr>
  <p:gridSpacing cx="92171838" cy="921718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9DB6D40-BBE3-448B-8B8E-7EB588395488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57775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0937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26D9BF-415D-4A83-BD41-988DDECD3196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4794501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88105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64979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Overall: 25 ECTS (660 Workload)</a:t>
            </a:r>
          </a:p>
          <a:p>
            <a:endParaRPr lang="de-DE" dirty="0" smtClean="0"/>
          </a:p>
          <a:p>
            <a:r>
              <a:rPr lang="de-DE" dirty="0" smtClean="0"/>
              <a:t>70%</a:t>
            </a:r>
            <a:r>
              <a:rPr lang="de-DE" baseline="0" dirty="0" smtClean="0"/>
              <a:t>  </a:t>
            </a:r>
            <a:r>
              <a:rPr lang="de-DE" baseline="0" dirty="0" err="1" smtClean="0"/>
              <a:t>thematic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modules</a:t>
            </a:r>
            <a:r>
              <a:rPr lang="de-DE" baseline="0" dirty="0" smtClean="0"/>
              <a:t> vs. 30 % </a:t>
            </a:r>
            <a:r>
              <a:rPr lang="de-DE" baseline="0" dirty="0" err="1" smtClean="0"/>
              <a:t>elective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modules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60 % </a:t>
            </a:r>
            <a:r>
              <a:rPr lang="de-DE" baseline="0" dirty="0" err="1" smtClean="0"/>
              <a:t>study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activity</a:t>
            </a:r>
            <a:r>
              <a:rPr lang="de-DE" baseline="0" dirty="0" smtClean="0"/>
              <a:t> in the </a:t>
            </a:r>
            <a:r>
              <a:rPr lang="de-DE" baseline="0" dirty="0" err="1" smtClean="0"/>
              <a:t>classroom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or</a:t>
            </a:r>
            <a:r>
              <a:rPr lang="de-DE" baseline="0" dirty="0" smtClean="0"/>
              <a:t> individual </a:t>
            </a:r>
            <a:r>
              <a:rPr lang="de-DE" baseline="0" dirty="0" err="1" smtClean="0"/>
              <a:t>reading</a:t>
            </a:r>
            <a:r>
              <a:rPr lang="de-DE" baseline="0" dirty="0" smtClean="0"/>
              <a:t> vs. 40 % </a:t>
            </a:r>
            <a:r>
              <a:rPr lang="de-DE" baseline="0" dirty="0" err="1" smtClean="0"/>
              <a:t>application</a:t>
            </a:r>
            <a:r>
              <a:rPr lang="de-DE" baseline="0" dirty="0" smtClean="0"/>
              <a:t> in real </a:t>
            </a:r>
            <a:r>
              <a:rPr lang="de-DE" baseline="0" dirty="0" err="1" smtClean="0"/>
              <a:t>work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settings</a:t>
            </a:r>
            <a:r>
              <a:rPr lang="de-DE" baseline="0" dirty="0" smtClean="0"/>
              <a:t> and </a:t>
            </a:r>
            <a:r>
              <a:rPr lang="de-DE" baseline="0" dirty="0" err="1" smtClean="0"/>
              <a:t>reflection</a:t>
            </a:r>
            <a:r>
              <a:rPr lang="de-DE" baseline="0" dirty="0" smtClean="0"/>
              <a:t> on </a:t>
            </a:r>
            <a:r>
              <a:rPr lang="de-DE" baseline="0" dirty="0" err="1" smtClean="0"/>
              <a:t>it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64979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="0" dirty="0" smtClean="0"/>
          </a:p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="0" baseline="0" dirty="0" smtClean="0"/>
          </a:p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="0" dirty="0" smtClean="0"/>
          </a:p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b="0" dirty="0" smtClean="0"/>
          </a:p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effectLst/>
            </a:endParaRPr>
          </a:p>
          <a:p>
            <a:r>
              <a:rPr lang="en-US" sz="120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/>
            </a:r>
            <a:br>
              <a:rPr lang="en-US" sz="120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</a:b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6D9BF-415D-4A83-BD41-988DDECD3196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596900" y="1397000"/>
            <a:ext cx="8115300" cy="4699000"/>
          </a:xfrm>
          <a:prstGeom prst="rect">
            <a:avLst/>
          </a:prstGeom>
        </p:spPr>
        <p:txBody>
          <a:bodyPr/>
          <a:lstStyle>
            <a:lvl1pPr>
              <a:defRPr b="0"/>
            </a:lvl1pPr>
            <a:lvl2pPr>
              <a:defRPr sz="2800"/>
            </a:lvl2pPr>
            <a:lvl3pPr>
              <a:defRPr sz="2000" baseline="0"/>
            </a:lvl3pPr>
          </a:lstStyle>
          <a:p>
            <a:pPr lvl="0"/>
            <a:r>
              <a:rPr lang="de-DE" dirty="0" smtClean="0"/>
              <a:t>Textmasterformate durch Klicken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2"/>
            <a:endParaRPr lang="de-DE" dirty="0" smtClean="0"/>
          </a:p>
          <a:p>
            <a:pPr lvl="2"/>
            <a:endParaRPr lang="de-DE" dirty="0" smtClean="0"/>
          </a:p>
          <a:p>
            <a:pPr lvl="2"/>
            <a:endParaRPr lang="de-DE" dirty="0" smtClean="0"/>
          </a:p>
        </p:txBody>
      </p:sp>
      <p:sp>
        <p:nvSpPr>
          <p:cNvPr id="5" name="Titel 1"/>
          <p:cNvSpPr>
            <a:spLocks noGrp="1"/>
          </p:cNvSpPr>
          <p:nvPr>
            <p:ph type="title" hasCustomPrompt="1"/>
          </p:nvPr>
        </p:nvSpPr>
        <p:spPr>
          <a:xfrm>
            <a:off x="596900" y="820738"/>
            <a:ext cx="8102600" cy="474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003399"/>
                </a:solidFill>
              </a:defRPr>
            </a:lvl1pPr>
          </a:lstStyle>
          <a:p>
            <a:r>
              <a:rPr lang="de-DE" dirty="0" smtClean="0"/>
              <a:t>Titelmaster durch Klicken bearbeiten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574800"/>
            <a:ext cx="4040188" cy="4551363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Textmasterformate durch</a:t>
            </a:r>
          </a:p>
          <a:p>
            <a:pPr lvl="0"/>
            <a:r>
              <a:rPr lang="de-DE" dirty="0" smtClean="0"/>
              <a:t>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5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574800"/>
            <a:ext cx="4041775" cy="45513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Textmasterformate durch</a:t>
            </a:r>
          </a:p>
          <a:p>
            <a:pPr lvl="0"/>
            <a:r>
              <a:rPr lang="de-DE" dirty="0" smtClean="0"/>
              <a:t>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469900" y="833438"/>
            <a:ext cx="8229600" cy="474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003399"/>
                </a:solidFill>
              </a:defRPr>
            </a:lvl1pPr>
          </a:lstStyle>
          <a:p>
            <a:r>
              <a:rPr lang="de-DE" dirty="0" smtClean="0"/>
              <a:t>Titelmaster durch Klicken bearbeiten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622300" y="1676400"/>
            <a:ext cx="8102600" cy="435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tel 1"/>
          <p:cNvSpPr>
            <a:spLocks noGrp="1"/>
          </p:cNvSpPr>
          <p:nvPr>
            <p:ph type="title" hasCustomPrompt="1"/>
          </p:nvPr>
        </p:nvSpPr>
        <p:spPr>
          <a:xfrm>
            <a:off x="596900" y="820738"/>
            <a:ext cx="8102600" cy="474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003399"/>
                </a:solidFill>
              </a:defRPr>
            </a:lvl1pPr>
          </a:lstStyle>
          <a:p>
            <a:r>
              <a:rPr lang="de-DE" dirty="0" smtClean="0"/>
              <a:t>Titelmaster durch Klicken bearbeiten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hasCustomPrompt="1"/>
          </p:nvPr>
        </p:nvSpPr>
        <p:spPr>
          <a:xfrm>
            <a:off x="596900" y="820738"/>
            <a:ext cx="8102600" cy="47466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003399"/>
                </a:solidFill>
              </a:defRPr>
            </a:lvl1pPr>
          </a:lstStyle>
          <a:p>
            <a:r>
              <a:rPr lang="de-DE" dirty="0" smtClean="0"/>
              <a:t>Titelmaster durch Klicken bearbeiten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61409"/>
            <a:ext cx="8229600" cy="369332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9900" y="1417638"/>
            <a:ext cx="8229600" cy="125572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buFont typeface="Arial" pitchFamily="34" charset="0"/>
              <a:buNone/>
              <a:defRPr lang="de-DE" sz="2400" kern="120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44500" indent="-266700" algn="l" defTabSz="914400" rtl="0" eaLnBrk="1" latinLnBrk="0" hangingPunct="1">
              <a:buFont typeface="Arial" pitchFamily="34" charset="0"/>
              <a:buChar char="•"/>
              <a:defRPr lang="de-DE" sz="2400" kern="120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23900" indent="-266700" algn="l" defTabSz="914400" rtl="0" eaLnBrk="1" latinLnBrk="0" hangingPunct="1">
              <a:buFont typeface="Arial" pitchFamily="34" charset="0"/>
              <a:buChar char="•"/>
              <a:defRPr lang="de-DE" sz="2400" kern="120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buFont typeface="Arial" pitchFamily="34" charset="0"/>
              <a:buChar char="•"/>
              <a:defRPr lang="de-DE" sz="2400" kern="120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buFont typeface="Arial" pitchFamily="34" charset="0"/>
              <a:buChar char="•"/>
              <a:defRPr lang="de-DE" sz="2400" kern="1200" dirty="0" smtClean="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69900" y="6493461"/>
            <a:ext cx="6718300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429500" y="6493461"/>
            <a:ext cx="482600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lang="de-DE" sz="1100" kern="120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fld id="{610438AD-7BF9-478B-A25C-BEA81E4E62BE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8964613" y="692150"/>
            <a:ext cx="179387" cy="616585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000"/>
          </a:p>
        </p:txBody>
      </p:sp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0" y="0"/>
            <a:ext cx="8964613" cy="69215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pic>
        <p:nvPicPr>
          <p:cNvPr id="1041" name="Picture 17" descr="DIE-Logo-M-P300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61325" y="6196013"/>
            <a:ext cx="666750" cy="433387"/>
          </a:xfrm>
          <a:prstGeom prst="rect">
            <a:avLst/>
          </a:prstGeom>
          <a:noFill/>
        </p:spPr>
      </p:pic>
      <p:pic>
        <p:nvPicPr>
          <p:cNvPr id="5" name="Bild 8"/>
          <p:cNvPicPr/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3696" y="5991367"/>
            <a:ext cx="881235" cy="86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32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3200">
          <a:solidFill>
            <a:srgbClr val="003399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>
          <a:solidFill>
            <a:srgbClr val="003399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dvv-international.de/files/curriculum_globale_eng_final_190313.pdf" TargetMode="External"/><Relationship Id="rId4" Type="http://schemas.openxmlformats.org/officeDocument/2006/relationships/hyperlink" Target="http://www.curriculum-globale.de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635000" y="1404938"/>
            <a:ext cx="7993063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de-DE" b="1">
              <a:solidFill>
                <a:srgbClr val="000099"/>
              </a:solidFill>
            </a:endParaRPr>
          </a:p>
        </p:txBody>
      </p:sp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528914" y="3341850"/>
            <a:ext cx="7405688" cy="329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800" dirty="0" smtClean="0">
                <a:solidFill>
                  <a:srgbClr val="003399"/>
                </a:solidFill>
              </a:rPr>
              <a:t>An International Reference Framework </a:t>
            </a:r>
            <a:r>
              <a:rPr lang="de-DE" sz="2800" dirty="0" err="1" smtClean="0">
                <a:solidFill>
                  <a:srgbClr val="003399"/>
                </a:solidFill>
              </a:rPr>
              <a:t>for</a:t>
            </a:r>
            <a:r>
              <a:rPr lang="de-DE" sz="2800" dirty="0" smtClean="0">
                <a:solidFill>
                  <a:srgbClr val="003399"/>
                </a:solidFill>
              </a:rPr>
              <a:t> the Training of Adult Educators and Trainers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de-DE" sz="2800" dirty="0">
              <a:solidFill>
                <a:srgbClr val="003399"/>
              </a:solidFill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800" dirty="0" err="1" smtClean="0">
                <a:solidFill>
                  <a:srgbClr val="003399"/>
                </a:solidFill>
              </a:rPr>
              <a:t>Concept</a:t>
            </a:r>
            <a:r>
              <a:rPr lang="de-DE" sz="2800" dirty="0" smtClean="0">
                <a:solidFill>
                  <a:srgbClr val="003399"/>
                </a:solidFill>
              </a:rPr>
              <a:t> </a:t>
            </a:r>
            <a:r>
              <a:rPr lang="de-DE" sz="2800" dirty="0" err="1" smtClean="0">
                <a:solidFill>
                  <a:srgbClr val="003399"/>
                </a:solidFill>
              </a:rPr>
              <a:t>and</a:t>
            </a:r>
            <a:r>
              <a:rPr lang="de-DE" sz="2800" dirty="0" smtClean="0">
                <a:solidFill>
                  <a:srgbClr val="003399"/>
                </a:solidFill>
              </a:rPr>
              <a:t> </a:t>
            </a:r>
            <a:r>
              <a:rPr lang="de-DE" sz="2800" dirty="0" err="1" smtClean="0">
                <a:solidFill>
                  <a:srgbClr val="003399"/>
                </a:solidFill>
              </a:rPr>
              <a:t>Structure</a:t>
            </a:r>
            <a:endParaRPr lang="ru-RU" sz="2800" dirty="0" smtClean="0">
              <a:solidFill>
                <a:srgbClr val="003399"/>
              </a:solidFill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1400" dirty="0" smtClean="0">
                <a:solidFill>
                  <a:srgbClr val="003399"/>
                </a:solidFill>
              </a:rPr>
              <a:t> Susanne Lattke, DIE, Germany </a:t>
            </a:r>
            <a:endParaRPr lang="de-DE" sz="1400" dirty="0" smtClean="0">
              <a:solidFill>
                <a:srgbClr val="003399"/>
              </a:solidFill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de-DE" sz="2800" dirty="0" smtClean="0">
              <a:solidFill>
                <a:srgbClr val="003399"/>
              </a:solidFill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de-DE" sz="1600" dirty="0">
              <a:solidFill>
                <a:srgbClr val="003399"/>
              </a:solidFill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1600" b="1" dirty="0" smtClean="0">
                <a:solidFill>
                  <a:srgbClr val="003399"/>
                </a:solidFill>
              </a:rPr>
              <a:t> </a:t>
            </a:r>
            <a:endParaRPr lang="de-DE" sz="2800" b="1" dirty="0">
              <a:solidFill>
                <a:srgbClr val="003399"/>
              </a:solidFill>
            </a:endParaRPr>
          </a:p>
        </p:txBody>
      </p:sp>
      <p:pic>
        <p:nvPicPr>
          <p:cNvPr id="5" name="Grafik 4" descr="\\srvdaten\UserFolderRedirection\lattkes\Eigene Dateien\aktuell Inhalt\dvv Curr\Bilder\Horizonta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418" y="1404938"/>
            <a:ext cx="4678680" cy="17983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60572" y="6067351"/>
            <a:ext cx="608189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16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Regional Summer Academy of Eastern </a:t>
            </a:r>
            <a:r>
              <a:rPr lang="de-DE" sz="1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Neighbour</a:t>
            </a:r>
            <a:r>
              <a:rPr lang="de-DE" sz="16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countries, </a:t>
            </a:r>
            <a:r>
              <a:rPr lang="de-DE" sz="1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Lviv</a:t>
            </a:r>
            <a:r>
              <a:rPr lang="de-DE" sz="16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,  2-9 June 2015</a:t>
            </a:r>
            <a:endParaRPr kumimoji="0" lang="de-DE" sz="160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635000" y="1443038"/>
            <a:ext cx="7993063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de-DE" b="1">
              <a:solidFill>
                <a:srgbClr val="000099"/>
              </a:solidFill>
            </a:endParaRPr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701675" y="201422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err="1" smtClean="0">
                <a:solidFill>
                  <a:schemeClr val="bg1"/>
                </a:solidFill>
              </a:rPr>
              <a:t>Overview</a:t>
            </a:r>
            <a:r>
              <a:rPr lang="de-DE" sz="2400" b="1" dirty="0" smtClean="0">
                <a:solidFill>
                  <a:schemeClr val="bg1"/>
                </a:solidFill>
              </a:rPr>
              <a:t> </a:t>
            </a:r>
            <a:r>
              <a:rPr lang="de-DE" sz="2400" b="1" dirty="0" err="1" smtClean="0">
                <a:solidFill>
                  <a:schemeClr val="bg1"/>
                </a:solidFill>
              </a:rPr>
              <a:t>of</a:t>
            </a:r>
            <a:r>
              <a:rPr lang="de-DE" sz="2400" b="1" dirty="0" smtClean="0">
                <a:solidFill>
                  <a:schemeClr val="bg1"/>
                </a:solidFill>
              </a:rPr>
              <a:t> Curriculum </a:t>
            </a:r>
            <a:r>
              <a:rPr lang="de-DE" sz="2400" b="1" dirty="0" err="1" smtClean="0">
                <a:solidFill>
                  <a:schemeClr val="bg1"/>
                </a:solidFill>
              </a:rPr>
              <a:t>globALE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6" name="Bild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1005" y="6007297"/>
            <a:ext cx="935877" cy="86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250" y="750029"/>
            <a:ext cx="8393499" cy="535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1101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63549" y="1411889"/>
            <a:ext cx="830580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Learning outcomes / competencies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achieved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4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Curriculum globALE      –         Module </a:t>
            </a:r>
            <a:r>
              <a:rPr lang="de-DE" sz="2400" b="1" dirty="0" err="1" smtClean="0">
                <a:solidFill>
                  <a:schemeClr val="bg1"/>
                </a:solidFill>
              </a:rPr>
              <a:t>structure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63549" y="3574646"/>
            <a:ext cx="8305801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63549" y="2069020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lvl="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Suggested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topics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content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areas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covered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427369" y="2675371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lvl="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Literature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suggestions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27369" y="3288380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lvl="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Suggestions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concerning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teaching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methods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427369" y="3882953"/>
            <a:ext cx="765254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lvl="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Notes on the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role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practical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application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reflection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427369" y="5224311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lvl="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Notes on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linkages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with the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other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modules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427369" y="4755019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lvl="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Recommended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scope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of training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454819" y="861555"/>
            <a:ext cx="830580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Each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module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describes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…</a:t>
            </a:r>
            <a:endParaRPr lang="de-DE" sz="24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506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5" grpId="0" build="p"/>
      <p:bldP spid="16" grpId="0" build="p"/>
      <p:bldP spid="20" grpId="0" build="p"/>
      <p:bldP spid="21" grpId="0" build="p"/>
      <p:bldP spid="22" grpId="0" build="p"/>
      <p:bldP spid="1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635000" y="1443038"/>
            <a:ext cx="7993063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de-DE" b="1">
              <a:solidFill>
                <a:srgbClr val="000099"/>
              </a:solidFill>
            </a:endParaRPr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701675" y="201422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err="1" smtClean="0">
                <a:solidFill>
                  <a:schemeClr val="bg1"/>
                </a:solidFill>
              </a:rPr>
              <a:t>Detailed</a:t>
            </a:r>
            <a:r>
              <a:rPr lang="de-DE" sz="2400" b="1" dirty="0" smtClean="0">
                <a:solidFill>
                  <a:schemeClr val="bg1"/>
                </a:solidFill>
              </a:rPr>
              <a:t> </a:t>
            </a:r>
            <a:r>
              <a:rPr lang="de-DE" sz="2400" b="1" dirty="0" err="1" smtClean="0">
                <a:solidFill>
                  <a:schemeClr val="bg1"/>
                </a:solidFill>
              </a:rPr>
              <a:t>suggested</a:t>
            </a:r>
            <a:r>
              <a:rPr lang="de-DE" sz="2400" b="1" dirty="0" smtClean="0">
                <a:solidFill>
                  <a:schemeClr val="bg1"/>
                </a:solidFill>
              </a:rPr>
              <a:t> </a:t>
            </a:r>
            <a:r>
              <a:rPr lang="de-DE" sz="2400" b="1" dirty="0" err="1" smtClean="0">
                <a:solidFill>
                  <a:schemeClr val="bg1"/>
                </a:solidFill>
              </a:rPr>
              <a:t>timeframe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6" name="Bild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1005" y="6007297"/>
            <a:ext cx="935877" cy="86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761" y="818238"/>
            <a:ext cx="5338098" cy="592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6788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4207" y="1038151"/>
            <a:ext cx="8305801" cy="30285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4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Training Design </a:t>
            </a:r>
            <a:r>
              <a:rPr lang="de-DE" sz="2400" b="1" dirty="0" err="1" smtClean="0">
                <a:solidFill>
                  <a:schemeClr val="bg1"/>
                </a:solidFill>
              </a:rPr>
              <a:t>Example</a:t>
            </a:r>
            <a:r>
              <a:rPr lang="de-DE" sz="2400" b="1" dirty="0" smtClean="0">
                <a:solidFill>
                  <a:schemeClr val="bg1"/>
                </a:solidFill>
              </a:rPr>
              <a:t> – </a:t>
            </a:r>
            <a:r>
              <a:rPr lang="de-DE" sz="2400" b="1" dirty="0">
                <a:solidFill>
                  <a:schemeClr val="bg1"/>
                </a:solidFill>
              </a:rPr>
              <a:t>M</a:t>
            </a:r>
            <a:r>
              <a:rPr lang="de-DE" sz="2400" b="1" dirty="0" smtClean="0">
                <a:solidFill>
                  <a:schemeClr val="bg1"/>
                </a:solidFill>
              </a:rPr>
              <a:t>odule 1 </a:t>
            </a:r>
            <a:r>
              <a:rPr lang="de-DE" sz="2400" b="1" dirty="0" err="1" smtClean="0">
                <a:solidFill>
                  <a:schemeClr val="bg1"/>
                </a:solidFill>
              </a:rPr>
              <a:t>Overview</a:t>
            </a:r>
            <a:endParaRPr lang="de-DE" sz="2400" b="1" dirty="0" smtClean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3456884"/>
              </p:ext>
            </p:extLst>
          </p:nvPr>
        </p:nvGraphicFramePr>
        <p:xfrm>
          <a:off x="183707" y="1333064"/>
          <a:ext cx="8686799" cy="506501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77946"/>
                <a:gridCol w="1671849"/>
                <a:gridCol w="2179675"/>
                <a:gridCol w="2256657"/>
                <a:gridCol w="1900672"/>
              </a:tblGrid>
              <a:tr h="1414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Time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Day 1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Day 2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Day 3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Day 4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1131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mtClean="0">
                          <a:effectLst/>
                        </a:rPr>
                        <a:t>9.30 - 11.00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Welcome, Introduction, expectations, objectives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General overview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E.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CONNECTING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Main Topic of this day: Why </a:t>
                      </a:r>
                      <a:r>
                        <a:rPr lang="en-GB" sz="1000" dirty="0" smtClean="0">
                          <a:effectLst/>
                        </a:rPr>
                        <a:t>AE??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Individual perspectives: Lifespan development, transitions and crises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I.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CONNECTING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Main Topic of this day: education system and </a:t>
                      </a:r>
                      <a:r>
                        <a:rPr lang="en-GB" sz="1000" dirty="0" smtClean="0">
                          <a:effectLst/>
                        </a:rPr>
                        <a:t>AE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Education system: its main characteristics and components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CONNECTING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Main Topic of this day: Working in Adult Education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Teaching, arranging, facilitating: trainers in Adult Education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mtClean="0">
                          <a:effectLst/>
                        </a:rPr>
                        <a:t>11.00 – 11.30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Coffee / Tea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767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mtClean="0">
                          <a:effectLst/>
                        </a:rPr>
                        <a:t>11.30 – 13.00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B.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Learning adults: experiences, settings and terms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Individual perspectives: Lifespan development and Adult Education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J.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Adult education as part of the education system: history and actual situation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N.</a:t>
                      </a:r>
                      <a:endParaRPr lang="de-DE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Managing Adult Education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3318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mtClean="0">
                          <a:effectLst/>
                        </a:rPr>
                        <a:t>13.00 – 14.30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Lunch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6035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mtClean="0">
                          <a:effectLst/>
                        </a:rPr>
                        <a:t>14.30 – 16.00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Adult education: terms and </a:t>
                      </a:r>
                      <a:r>
                        <a:rPr lang="en-GB" sz="1000" dirty="0" smtClean="0">
                          <a:effectLst/>
                        </a:rPr>
                        <a:t>structure</a:t>
                      </a:r>
                      <a:r>
                        <a:rPr lang="en-GB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G.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Socio-economic perspectives: Adult Education, </a:t>
                      </a:r>
                      <a:r>
                        <a:rPr lang="en-GB" sz="1000" dirty="0" err="1">
                          <a:effectLst/>
                        </a:rPr>
                        <a:t>labor</a:t>
                      </a:r>
                      <a:r>
                        <a:rPr lang="en-GB" sz="1000" dirty="0">
                          <a:effectLst/>
                        </a:rPr>
                        <a:t> market and </a:t>
                      </a:r>
                      <a:r>
                        <a:rPr lang="en-GB" sz="1000" dirty="0" smtClean="0">
                          <a:effectLst/>
                        </a:rPr>
                        <a:t>politics</a:t>
                      </a:r>
                      <a:r>
                        <a:rPr lang="en-GB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K.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Research and theory in Adult Education I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O.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Competences, obligations and possibilities of adult educators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mtClean="0">
                          <a:effectLst/>
                        </a:rPr>
                        <a:t>16.00 – 16.30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Coffee / Tea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707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mtClean="0">
                          <a:effectLst/>
                        </a:rPr>
                        <a:t>16.30 – 17.30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Roots and history of Adult Education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Evaluation: why and how</a:t>
                      </a:r>
                      <a:r>
                        <a:rPr lang="en-GB" sz="1000" dirty="0" smtClean="0">
                          <a:effectLst/>
                        </a:rPr>
                        <a:t>?</a:t>
                      </a:r>
                      <a:r>
                        <a:rPr lang="en-GB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H.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Adult education today and tomorrow: Lifelong Learning in modern societies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L.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Research and theory in Adult Education II</a:t>
                      </a:r>
                      <a:endParaRPr lang="de-DE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P.</a:t>
                      </a:r>
                      <a:endParaRPr lang="de-DE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Working in Adult Education: preparing field interviews</a:t>
                      </a:r>
                      <a:endParaRPr lang="de-DE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</a:tr>
              <a:tr h="2828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17.30 – 18.00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Evaluation &amp; Preparation of further learning</a:t>
                      </a:r>
                      <a:endParaRPr lang="de-DE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5345" marR="55345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202019" y="712381"/>
            <a:ext cx="8301000" cy="620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de-DE" sz="1200" dirty="0" err="1" smtClean="0"/>
              <a:t>Author</a:t>
            </a:r>
            <a:r>
              <a:rPr lang="de-DE" sz="1200" dirty="0" smtClean="0"/>
              <a:t>: </a:t>
            </a:r>
            <a:r>
              <a:rPr lang="de-DE" sz="1200" dirty="0"/>
              <a:t>PD Dr. Markus </a:t>
            </a:r>
            <a:r>
              <a:rPr lang="de-DE" sz="1200" dirty="0" err="1" smtClean="0"/>
              <a:t>Höffer-Mehlmer</a:t>
            </a:r>
            <a:endParaRPr lang="de-DE" sz="1200" dirty="0" smtClean="0"/>
          </a:p>
          <a:p>
            <a:r>
              <a:rPr lang="en-GB" sz="1400" b="1" dirty="0" smtClean="0">
                <a:solidFill>
                  <a:srgbClr val="003399"/>
                </a:solidFill>
              </a:rPr>
              <a:t>Module 1 Approaching Adult education  - Time Table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xmlns="" val="578430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4207" y="1038151"/>
            <a:ext cx="8305801" cy="30285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4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Training Design </a:t>
            </a:r>
            <a:r>
              <a:rPr lang="de-DE" sz="2400" b="1" dirty="0" err="1" smtClean="0">
                <a:solidFill>
                  <a:schemeClr val="bg1"/>
                </a:solidFill>
              </a:rPr>
              <a:t>Example</a:t>
            </a:r>
            <a:r>
              <a:rPr lang="de-DE" sz="2400" b="1" dirty="0" smtClean="0">
                <a:solidFill>
                  <a:schemeClr val="bg1"/>
                </a:solidFill>
              </a:rPr>
              <a:t> – Module 1 </a:t>
            </a:r>
            <a:r>
              <a:rPr lang="de-DE" sz="2400" b="1" dirty="0" err="1" smtClean="0">
                <a:solidFill>
                  <a:schemeClr val="bg1"/>
                </a:solidFill>
              </a:rPr>
              <a:t>Detailed</a:t>
            </a:r>
            <a:r>
              <a:rPr lang="de-DE" sz="2400" b="1" dirty="0" smtClean="0">
                <a:solidFill>
                  <a:schemeClr val="bg1"/>
                </a:solidFill>
              </a:rPr>
              <a:t> Plan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833069" y="839972"/>
            <a:ext cx="7669950" cy="86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de-DE" sz="1200" dirty="0" err="1" smtClean="0"/>
              <a:t>Author</a:t>
            </a:r>
            <a:r>
              <a:rPr lang="de-DE" sz="1200" dirty="0" smtClean="0"/>
              <a:t>: </a:t>
            </a:r>
            <a:r>
              <a:rPr lang="de-DE" sz="1200" dirty="0"/>
              <a:t>PD Dr. Markus </a:t>
            </a:r>
            <a:r>
              <a:rPr lang="de-DE" sz="1200" dirty="0" err="1" smtClean="0"/>
              <a:t>Höffer-Mehlmer</a:t>
            </a:r>
            <a:endParaRPr lang="de-DE" sz="1200" dirty="0" smtClean="0"/>
          </a:p>
          <a:p>
            <a:r>
              <a:rPr lang="en-GB" sz="1400" b="1" dirty="0" smtClean="0">
                <a:solidFill>
                  <a:srgbClr val="003399"/>
                </a:solidFill>
              </a:rPr>
              <a:t>Module 1 Approaching Adult education  - Instructional Plan</a:t>
            </a:r>
            <a:endParaRPr lang="de-DE" sz="1400" b="1" dirty="0">
              <a:solidFill>
                <a:srgbClr val="003399"/>
              </a:solidFill>
            </a:endParaRPr>
          </a:p>
          <a:p>
            <a:endParaRPr lang="de-DE" sz="1400" dirty="0"/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1419931"/>
              </p:ext>
            </p:extLst>
          </p:nvPr>
        </p:nvGraphicFramePr>
        <p:xfrm>
          <a:off x="191387" y="1472268"/>
          <a:ext cx="8577962" cy="452596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26948"/>
                <a:gridCol w="1040237"/>
                <a:gridCol w="2594617"/>
                <a:gridCol w="1135892"/>
                <a:gridCol w="1100023"/>
                <a:gridCol w="896757"/>
                <a:gridCol w="1383488"/>
              </a:tblGrid>
              <a:tr h="199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 </a:t>
                      </a:r>
                      <a:endParaRPr lang="de-DE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Session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Learning objectives</a:t>
                      </a:r>
                      <a:endParaRPr lang="de-DE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Contents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Methods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Material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Comments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</a:tr>
              <a:tr h="257203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buFont typeface="+mj-lt"/>
                        <a:buAutoNum type="alphaLcPeriod"/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Calibri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Welcome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Introduction,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expectations,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objectives,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general overview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Start the relationship with other participants and trainers</a:t>
                      </a:r>
                      <a:endParaRPr lang="de-DE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Formulate and discuss expectations</a:t>
                      </a:r>
                      <a:endParaRPr lang="de-DE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Know the programs details</a:t>
                      </a:r>
                      <a:endParaRPr lang="de-DE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Articulate and evaluate personal experiences in the field of Adult Education</a:t>
                      </a:r>
                      <a:endParaRPr lang="de-DE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Know administrative and housekeeping arrangements and adapt them if convenient and possible </a:t>
                      </a:r>
                      <a:endParaRPr lang="de-DE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Introduction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Expectations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Group dynamics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Course objectives and structure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 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100" kern="1200">
                          <a:effectLst/>
                        </a:rPr>
                        <a:t>Presentation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100" kern="1200">
                          <a:effectLst/>
                        </a:rPr>
                        <a:t>Duo-interview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100" kern="1200">
                          <a:effectLst/>
                        </a:rPr>
                        <a:t>Presentation round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100" kern="1200">
                          <a:effectLst/>
                        </a:rPr>
                        <a:t>Discussion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100" kern="1200">
                          <a:effectLst/>
                        </a:rPr>
                        <a:t>Résumé and/or amendment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Course timetable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General objectives written on flipchart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Flipchart, markers, masking tape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 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If some participants know each other, you should mix the interview-duos</a:t>
                      </a:r>
                      <a:endParaRPr lang="de-DE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</a:tr>
              <a:tr h="175431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buFont typeface="+mj-lt"/>
                        <a:buAutoNum type="alphaLcPeriod" startAt="2"/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Calibri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Learning adults: experiences, settings and terms</a:t>
                      </a:r>
                      <a:endParaRPr lang="de-DE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>
                          <a:effectLst/>
                        </a:rPr>
                        <a:t> </a:t>
                      </a:r>
                      <a:endParaRPr lang="de-DE" sz="9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organize participants’ experiences with adult learning using the conceptual terms formal, 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non-formal and informal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learning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knowing the consequences of the terms and being able to use them as conceptual frames</a:t>
                      </a:r>
                      <a:endParaRPr lang="de-DE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…</a:t>
                      </a:r>
                      <a:endParaRPr lang="de-DE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Exchange about learning 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experiences</a:t>
                      </a:r>
                      <a:endParaRPr lang="de-DE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Organizing the experiences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using central terms …</a:t>
                      </a:r>
                      <a:endParaRPr lang="de-DE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100" kern="1200" dirty="0">
                          <a:effectLst/>
                        </a:rPr>
                        <a:t>Introduction</a:t>
                      </a:r>
                      <a:endParaRPr lang="de-DE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100" kern="1200" dirty="0">
                          <a:effectLst/>
                        </a:rPr>
                        <a:t>Small group / duo work: „learning experiences in my life“ …</a:t>
                      </a:r>
                      <a:endParaRPr lang="de-DE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Small paper sheets/paper cards, pin board, Flipchart, markers, …</a:t>
                      </a:r>
                      <a:endParaRPr lang="de-DE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100" kern="1200" dirty="0">
                          <a:effectLst/>
                        </a:rPr>
                        <a:t>You should give room to collect 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different experiences and to combine them with theories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empirical findings</a:t>
                      </a:r>
                      <a:r>
                        <a:rPr lang="en-GB" sz="1100" kern="1200" dirty="0" smtClean="0">
                          <a:effectLst/>
                        </a:rPr>
                        <a:t>…</a:t>
                      </a:r>
                      <a:endParaRPr lang="de-DE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8777" marR="18777" marT="5281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77845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4207" y="1038151"/>
            <a:ext cx="8305801" cy="30285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190845" y="786189"/>
            <a:ext cx="8672524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Currently</a:t>
            </a:r>
            <a:r>
              <a:rPr lang="de-DE" sz="26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available in </a:t>
            </a:r>
            <a:r>
              <a:rPr lang="de-DE" sz="2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eight</a:t>
            </a:r>
            <a:r>
              <a:rPr lang="de-DE" sz="26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languages</a:t>
            </a:r>
            <a:r>
              <a:rPr lang="de-DE" sz="26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…</a:t>
            </a: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Albanian</a:t>
            </a:r>
            <a:endParaRPr lang="de-DE" sz="26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Arabic</a:t>
            </a:r>
            <a:endParaRPr lang="de-DE" sz="26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6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English</a:t>
            </a: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6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German</a:t>
            </a: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Macedonian</a:t>
            </a:r>
            <a:endParaRPr lang="de-DE" sz="26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6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Russian</a:t>
            </a:r>
            <a:endParaRPr lang="de-DE" sz="2600" b="1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Spanish</a:t>
            </a:r>
            <a:endParaRPr lang="de-DE" sz="26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6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Serbian</a:t>
            </a:r>
            <a:endParaRPr lang="de-DE" sz="26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01675" y="201423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err="1" smtClean="0">
                <a:solidFill>
                  <a:schemeClr val="bg1"/>
                </a:solidFill>
              </a:rPr>
              <a:t>Languages</a:t>
            </a:r>
            <a:r>
              <a:rPr lang="de-DE" sz="2400" b="1" dirty="0" smtClean="0">
                <a:solidFill>
                  <a:schemeClr val="bg1"/>
                </a:solidFill>
              </a:rPr>
              <a:t> of CG</a:t>
            </a:r>
            <a:endParaRPr lang="de-DE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42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4207" y="1038151"/>
            <a:ext cx="8305801" cy="30285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190845" y="786189"/>
            <a:ext cx="867252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0070C0"/>
                </a:solidFill>
              </a:rPr>
              <a:t>Additional </a:t>
            </a:r>
            <a:r>
              <a:rPr lang="de-DE" sz="2800" b="1" dirty="0" err="1">
                <a:solidFill>
                  <a:srgbClr val="0070C0"/>
                </a:solidFill>
              </a:rPr>
              <a:t>modules</a:t>
            </a:r>
            <a:endParaRPr lang="de-DE" sz="2800" b="1" dirty="0">
              <a:solidFill>
                <a:srgbClr val="0070C0"/>
              </a:solidFill>
            </a:endParaRP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800" b="1" dirty="0"/>
              <a:t>Management in Adult education </a:t>
            </a:r>
            <a:r>
              <a:rPr lang="de-DE" sz="2800" dirty="0"/>
              <a:t>(</a:t>
            </a:r>
            <a:r>
              <a:rPr lang="en-US" sz="2800" dirty="0" err="1"/>
              <a:t>Sefika</a:t>
            </a:r>
            <a:r>
              <a:rPr lang="en-US" sz="2800" dirty="0"/>
              <a:t> </a:t>
            </a:r>
            <a:r>
              <a:rPr lang="en-US" sz="2800" dirty="0" err="1"/>
              <a:t>Alibabic</a:t>
            </a:r>
            <a:r>
              <a:rPr lang="en-US" sz="2800" dirty="0"/>
              <a:t>, Belgrade University</a:t>
            </a:r>
            <a:r>
              <a:rPr lang="en-US" sz="2800" dirty="0" smtClean="0"/>
              <a:t>)</a:t>
            </a: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b="1" dirty="0" smtClean="0"/>
              <a:t>Education </a:t>
            </a:r>
            <a:r>
              <a:rPr lang="en-US" sz="2800" b="1" dirty="0"/>
              <a:t>in emergencies - Conflict analysis and conflict </a:t>
            </a:r>
            <a:r>
              <a:rPr lang="en-US" sz="2800" b="1" dirty="0" smtClean="0"/>
              <a:t>transformation </a:t>
            </a:r>
            <a:r>
              <a:rPr lang="en-US" sz="2800" dirty="0" smtClean="0"/>
              <a:t>(Steffen </a:t>
            </a:r>
            <a:r>
              <a:rPr lang="en-US" sz="2800" dirty="0" err="1" smtClean="0"/>
              <a:t>Emrich</a:t>
            </a:r>
            <a:r>
              <a:rPr lang="en-US" sz="2800" dirty="0" smtClean="0"/>
              <a:t>, Germany)</a:t>
            </a:r>
          </a:p>
          <a:p>
            <a:pPr marL="540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197100">
              <a:spcBef>
                <a:spcPts val="600"/>
              </a:spcBef>
            </a:pPr>
            <a:r>
              <a:rPr lang="en-US" sz="2800" b="1" dirty="0">
                <a:solidFill>
                  <a:srgbClr val="0070C0"/>
                </a:solidFill>
              </a:rPr>
              <a:t>Plans for further modules: </a:t>
            </a:r>
          </a:p>
          <a:p>
            <a:pPr marL="6543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/>
              <a:t>Literacy</a:t>
            </a:r>
          </a:p>
          <a:p>
            <a:pPr marL="6543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/>
              <a:t>VET</a:t>
            </a:r>
          </a:p>
          <a:p>
            <a:pPr marL="6543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/>
              <a:t>Second Chance</a:t>
            </a:r>
            <a:endParaRPr lang="en-US" sz="2800" dirty="0"/>
          </a:p>
          <a:p>
            <a:pPr marL="197100">
              <a:spcBef>
                <a:spcPts val="600"/>
              </a:spcBef>
            </a:pPr>
            <a:endParaRPr lang="en-US" sz="2800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01675" y="201424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Further development of CG - Additional Modules</a:t>
            </a:r>
            <a:endParaRPr lang="de-DE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364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4207" y="1038151"/>
            <a:ext cx="8305801" cy="30285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01675" y="201423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Implementation - State of the Art 1</a:t>
            </a:r>
            <a:endParaRPr lang="de-DE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7785334"/>
              </p:ext>
            </p:extLst>
          </p:nvPr>
        </p:nvGraphicFramePr>
        <p:xfrm>
          <a:off x="350924" y="1038151"/>
          <a:ext cx="8329084" cy="4626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5476"/>
                <a:gridCol w="1066800"/>
                <a:gridCol w="2467274"/>
                <a:gridCol w="1050182"/>
                <a:gridCol w="2419352"/>
              </a:tblGrid>
              <a:tr h="483450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0"/>
                        </a:spcBef>
                        <a:spcAft>
                          <a:spcPts val="1500"/>
                        </a:spcAft>
                      </a:pPr>
                      <a:r>
                        <a:rPr lang="de-DE" sz="1600" dirty="0">
                          <a:solidFill>
                            <a:schemeClr val="accent6"/>
                          </a:solidFill>
                          <a:effectLst/>
                        </a:rPr>
                        <a:t>Implementation in </a:t>
                      </a:r>
                      <a:r>
                        <a:rPr lang="de-DE" sz="1600" dirty="0" err="1">
                          <a:solidFill>
                            <a:schemeClr val="accent6"/>
                          </a:solidFill>
                          <a:effectLst/>
                        </a:rPr>
                        <a:t>progress</a:t>
                      </a:r>
                      <a:endParaRPr lang="de-DE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6324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accent6"/>
                          </a:solidFill>
                          <a:effectLst/>
                        </a:rPr>
                        <a:t>Country</a:t>
                      </a:r>
                      <a:endParaRPr lang="de-DE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accent6"/>
                          </a:solidFill>
                          <a:effectLst/>
                        </a:rPr>
                        <a:t>Modules</a:t>
                      </a:r>
                      <a:endParaRPr lang="de-DE" sz="1600" b="1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b="1" dirty="0" err="1">
                          <a:solidFill>
                            <a:schemeClr val="accent6"/>
                          </a:solidFill>
                          <a:effectLst/>
                        </a:rPr>
                        <a:t>Implementing</a:t>
                      </a:r>
                      <a:r>
                        <a:rPr lang="de-DE" sz="1600" b="1" dirty="0">
                          <a:solidFill>
                            <a:schemeClr val="accent6"/>
                          </a:solidFill>
                          <a:effectLst/>
                        </a:rPr>
                        <a:t> </a:t>
                      </a:r>
                      <a:r>
                        <a:rPr lang="de-DE" sz="1600" b="1" dirty="0" err="1">
                          <a:solidFill>
                            <a:schemeClr val="accent6"/>
                          </a:solidFill>
                          <a:effectLst/>
                        </a:rPr>
                        <a:t>organisation</a:t>
                      </a:r>
                      <a:endParaRPr lang="de-DE" sz="1600" b="1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chemeClr val="accent6"/>
                          </a:solidFill>
                          <a:effectLst/>
                        </a:rPr>
                        <a:t>Time</a:t>
                      </a:r>
                      <a:endParaRPr lang="de-DE" sz="1600" b="1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b="1" dirty="0" smtClean="0">
                          <a:solidFill>
                            <a:schemeClr val="accent6"/>
                          </a:solidFill>
                          <a:effectLst/>
                        </a:rPr>
                        <a:t>Notes</a:t>
                      </a:r>
                      <a:endParaRPr lang="de-DE" sz="1600" b="1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24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 err="1" smtClean="0">
                          <a:solidFill>
                            <a:schemeClr val="accent6"/>
                          </a:solidFill>
                          <a:effectLst/>
                        </a:rPr>
                        <a:t>Uzbekistan</a:t>
                      </a:r>
                      <a:endParaRPr lang="de-DE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all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DVV International (with international trainers)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04/2013 – 09/2014</a:t>
                      </a:r>
                      <a:endParaRPr lang="de-DE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 </a:t>
                      </a:r>
                      <a:endParaRPr lang="de-DE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9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>
                          <a:solidFill>
                            <a:schemeClr val="accent6"/>
                          </a:solidFill>
                          <a:effectLst/>
                        </a:rPr>
                        <a:t>Kirgistan</a:t>
                      </a:r>
                      <a:endParaRPr lang="de-DE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2,3,4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DVV International 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>
                          <a:effectLst/>
                        </a:rPr>
                        <a:t>2014</a:t>
                      </a:r>
                      <a:endParaRPr lang="de-DE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CG graduates from Uzbekistan have been employed as trainers</a:t>
                      </a:r>
                      <a:endParaRPr lang="de-DE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9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solidFill>
                            <a:schemeClr val="accent6"/>
                          </a:solidFill>
                          <a:effectLst/>
                        </a:rPr>
                        <a:t>Croatia</a:t>
                      </a:r>
                      <a:endParaRPr lang="de-DE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all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Agency for Vocational education and training and Adult Education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started 2015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de-DE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9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solidFill>
                            <a:schemeClr val="accent6"/>
                          </a:solidFill>
                          <a:effectLst/>
                        </a:rPr>
                        <a:t>Macedonia</a:t>
                      </a:r>
                      <a:endParaRPr lang="de-DE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all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DVV International, </a:t>
                      </a:r>
                      <a:r>
                        <a:rPr lang="de-DE" sz="1600" dirty="0" err="1">
                          <a:effectLst/>
                        </a:rPr>
                        <a:t>university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2015-16</a:t>
                      </a:r>
                      <a:endParaRPr lang="de-DE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CG version for Macedonia developed, involving three levels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4127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4207" y="1038151"/>
            <a:ext cx="8305801" cy="30285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01675" y="201423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Implementation - State of the Art 2</a:t>
            </a:r>
            <a:endParaRPr lang="de-DE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7303477"/>
              </p:ext>
            </p:extLst>
          </p:nvPr>
        </p:nvGraphicFramePr>
        <p:xfrm>
          <a:off x="584200" y="1600197"/>
          <a:ext cx="7366000" cy="32178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9066"/>
                <a:gridCol w="5776934"/>
              </a:tblGrid>
              <a:tr h="50784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Some</a:t>
                      </a:r>
                      <a:r>
                        <a:rPr lang="de-DE" sz="1600" b="1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b="1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further</a:t>
                      </a:r>
                      <a:r>
                        <a:rPr lang="de-DE" sz="1600" b="1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b="1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r>
                        <a:rPr lang="de-DE" sz="1600" b="1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b="1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activities</a:t>
                      </a:r>
                      <a:endParaRPr lang="de-DE" sz="1600" b="1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507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Latin</a:t>
                      </a:r>
                      <a:r>
                        <a:rPr lang="de-DE" sz="1600" b="1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b="1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America</a:t>
                      </a:r>
                      <a:endParaRPr lang="de-DE" sz="1600" b="1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Working group working on Latin American version of CG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06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b="1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Ecuador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University of Cuenca working on integration of CG in planned Master’s </a:t>
                      </a:r>
                      <a:r>
                        <a:rPr lang="en-US" sz="1600" dirty="0" err="1">
                          <a:effectLst/>
                        </a:rPr>
                        <a:t>programme</a:t>
                      </a:r>
                      <a:r>
                        <a:rPr lang="en-US" sz="1600" dirty="0">
                          <a:effectLst/>
                        </a:rPr>
                        <a:t> in Adult Education 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3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Afghanistan</a:t>
                      </a:r>
                      <a:endParaRPr lang="de-DE" sz="1600" b="1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ANAFAE working on integration of CG in existing programmes structures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7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Laos</a:t>
                      </a:r>
                      <a:endParaRPr lang="de-DE" sz="1600" b="1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Translation of CG in course, search for partners ongoing</a:t>
                      </a:r>
                      <a:endParaRPr lang="de-DE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9491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01675" y="201425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err="1" smtClean="0">
                <a:solidFill>
                  <a:schemeClr val="bg1"/>
                </a:solidFill>
              </a:rPr>
              <a:t>Example</a:t>
            </a:r>
            <a:r>
              <a:rPr lang="de-DE" sz="2400" b="1" dirty="0" smtClean="0">
                <a:solidFill>
                  <a:schemeClr val="bg1"/>
                </a:solidFill>
              </a:rPr>
              <a:t> of a CG Adaption: </a:t>
            </a:r>
            <a:r>
              <a:rPr lang="de-DE" sz="2400" b="1" dirty="0" err="1" smtClean="0">
                <a:solidFill>
                  <a:schemeClr val="bg1"/>
                </a:solidFill>
              </a:rPr>
              <a:t>Macedonia</a:t>
            </a:r>
            <a:endParaRPr lang="de-DE" sz="2400" b="1" dirty="0">
              <a:solidFill>
                <a:schemeClr val="bg1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5412947" y="1173885"/>
            <a:ext cx="2372150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Introductory</a:t>
            </a:r>
            <a:r>
              <a:rPr lang="de-DE" sz="1400" dirty="0" smtClean="0"/>
              <a:t> </a:t>
            </a:r>
            <a:r>
              <a:rPr lang="de-DE" sz="1400" dirty="0" err="1" smtClean="0"/>
              <a:t>module</a:t>
            </a:r>
            <a:endParaRPr lang="de-DE" sz="1400" dirty="0"/>
          </a:p>
        </p:txBody>
      </p:sp>
      <p:sp>
        <p:nvSpPr>
          <p:cNvPr id="15" name="Textfeld 14"/>
          <p:cNvSpPr txBox="1"/>
          <p:nvPr/>
        </p:nvSpPr>
        <p:spPr>
          <a:xfrm>
            <a:off x="3211195" y="1502037"/>
            <a:ext cx="1826470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M1: Approach </a:t>
            </a:r>
            <a:r>
              <a:rPr lang="de-DE" sz="1400" dirty="0" err="1" smtClean="0"/>
              <a:t>to</a:t>
            </a:r>
            <a:r>
              <a:rPr lang="de-DE" sz="1400" dirty="0" smtClean="0"/>
              <a:t> AE</a:t>
            </a:r>
            <a:endParaRPr lang="de-DE" sz="1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207142" y="2552703"/>
            <a:ext cx="1830524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M3: </a:t>
            </a:r>
            <a:r>
              <a:rPr lang="de-DE" sz="1400" dirty="0" err="1" smtClean="0"/>
              <a:t>Comm</a:t>
            </a:r>
            <a:r>
              <a:rPr lang="de-DE" sz="1400" dirty="0" smtClean="0"/>
              <a:t>./group dynamics</a:t>
            </a:r>
            <a:endParaRPr lang="de-DE" sz="1400" dirty="0"/>
          </a:p>
        </p:txBody>
      </p:sp>
      <p:sp>
        <p:nvSpPr>
          <p:cNvPr id="17" name="Textfeld 16"/>
          <p:cNvSpPr txBox="1"/>
          <p:nvPr/>
        </p:nvSpPr>
        <p:spPr>
          <a:xfrm>
            <a:off x="3207142" y="3161713"/>
            <a:ext cx="1855924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M4 </a:t>
            </a:r>
            <a:r>
              <a:rPr lang="de-DE" sz="1400" dirty="0" err="1" smtClean="0"/>
              <a:t>Methods</a:t>
            </a:r>
            <a:r>
              <a:rPr lang="de-DE" sz="1400" dirty="0" smtClean="0"/>
              <a:t> of AE</a:t>
            </a:r>
            <a:endParaRPr lang="de-DE" sz="1400" dirty="0"/>
          </a:p>
        </p:txBody>
      </p:sp>
      <p:sp>
        <p:nvSpPr>
          <p:cNvPr id="18" name="Textfeld 17"/>
          <p:cNvSpPr txBox="1"/>
          <p:nvPr/>
        </p:nvSpPr>
        <p:spPr>
          <a:xfrm>
            <a:off x="3207142" y="3595962"/>
            <a:ext cx="1851870" cy="73866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M5: </a:t>
            </a:r>
            <a:r>
              <a:rPr lang="de-DE" sz="1400" dirty="0" err="1" smtClean="0"/>
              <a:t>Planning</a:t>
            </a:r>
            <a:r>
              <a:rPr lang="de-DE" sz="1400" dirty="0" smtClean="0"/>
              <a:t>, Organisation, Evaluation</a:t>
            </a:r>
            <a:endParaRPr lang="de-DE" sz="1400" dirty="0"/>
          </a:p>
        </p:txBody>
      </p:sp>
      <p:sp>
        <p:nvSpPr>
          <p:cNvPr id="19" name="Textfeld 18"/>
          <p:cNvSpPr txBox="1"/>
          <p:nvPr/>
        </p:nvSpPr>
        <p:spPr>
          <a:xfrm>
            <a:off x="3211195" y="1908593"/>
            <a:ext cx="1826470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M2: Adult learning/teaching</a:t>
            </a:r>
            <a:endParaRPr lang="de-DE" sz="1400" dirty="0"/>
          </a:p>
        </p:txBody>
      </p:sp>
      <p:sp>
        <p:nvSpPr>
          <p:cNvPr id="20" name="Textfeld 19"/>
          <p:cNvSpPr txBox="1"/>
          <p:nvPr/>
        </p:nvSpPr>
        <p:spPr>
          <a:xfrm>
            <a:off x="3211195" y="4515505"/>
            <a:ext cx="1851871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Optional Module(s)</a:t>
            </a:r>
            <a:endParaRPr lang="de-DE" sz="14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5411995" y="807847"/>
            <a:ext cx="237310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Macedonian</a:t>
            </a:r>
            <a:r>
              <a:rPr lang="de-DE" sz="1400" dirty="0" smtClean="0"/>
              <a:t> CG Level 1</a:t>
            </a:r>
            <a:endParaRPr lang="de-DE" sz="1400" dirty="0"/>
          </a:p>
        </p:txBody>
      </p:sp>
      <p:sp>
        <p:nvSpPr>
          <p:cNvPr id="22" name="Textfeld 21"/>
          <p:cNvSpPr txBox="1"/>
          <p:nvPr/>
        </p:nvSpPr>
        <p:spPr>
          <a:xfrm>
            <a:off x="3211195" y="1166909"/>
            <a:ext cx="1826469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Introductory</a:t>
            </a:r>
            <a:r>
              <a:rPr lang="de-DE" sz="1400" dirty="0" smtClean="0"/>
              <a:t> </a:t>
            </a:r>
            <a:r>
              <a:rPr lang="de-DE" sz="1400" dirty="0" err="1" smtClean="0"/>
              <a:t>module</a:t>
            </a:r>
            <a:endParaRPr lang="de-DE" sz="1400" dirty="0"/>
          </a:p>
        </p:txBody>
      </p:sp>
      <p:sp>
        <p:nvSpPr>
          <p:cNvPr id="23" name="Textfeld 22"/>
          <p:cNvSpPr txBox="1"/>
          <p:nvPr/>
        </p:nvSpPr>
        <p:spPr>
          <a:xfrm>
            <a:off x="5411995" y="1507991"/>
            <a:ext cx="2373102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M1: Approach </a:t>
            </a:r>
            <a:r>
              <a:rPr lang="de-DE" sz="1400" dirty="0" err="1" smtClean="0"/>
              <a:t>to</a:t>
            </a:r>
            <a:r>
              <a:rPr lang="de-DE" sz="1400" dirty="0" smtClean="0"/>
              <a:t> AE</a:t>
            </a:r>
            <a:endParaRPr lang="de-DE" sz="1400" dirty="0"/>
          </a:p>
        </p:txBody>
      </p:sp>
      <p:sp>
        <p:nvSpPr>
          <p:cNvPr id="25" name="Textfeld 24"/>
          <p:cNvSpPr txBox="1"/>
          <p:nvPr/>
        </p:nvSpPr>
        <p:spPr>
          <a:xfrm>
            <a:off x="5411994" y="1905077"/>
            <a:ext cx="2373103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M2: Adult learning/teaching</a:t>
            </a:r>
            <a:endParaRPr lang="de-DE" sz="1400" dirty="0"/>
          </a:p>
        </p:txBody>
      </p:sp>
      <p:sp>
        <p:nvSpPr>
          <p:cNvPr id="26" name="Textfeld 25"/>
          <p:cNvSpPr txBox="1"/>
          <p:nvPr/>
        </p:nvSpPr>
        <p:spPr>
          <a:xfrm>
            <a:off x="5419800" y="2337046"/>
            <a:ext cx="2373103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Macedonian</a:t>
            </a:r>
            <a:r>
              <a:rPr lang="de-DE" sz="1400" dirty="0" smtClean="0"/>
              <a:t> CG Level 2</a:t>
            </a:r>
            <a:endParaRPr lang="de-DE" sz="1400" dirty="0"/>
          </a:p>
        </p:txBody>
      </p:sp>
      <p:sp>
        <p:nvSpPr>
          <p:cNvPr id="29" name="Textfeld 28"/>
          <p:cNvSpPr txBox="1"/>
          <p:nvPr/>
        </p:nvSpPr>
        <p:spPr>
          <a:xfrm>
            <a:off x="5427607" y="2723970"/>
            <a:ext cx="2373100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M3: </a:t>
            </a:r>
            <a:r>
              <a:rPr lang="de-DE" sz="1400" dirty="0" err="1" smtClean="0"/>
              <a:t>Comm</a:t>
            </a:r>
            <a:r>
              <a:rPr lang="de-DE" sz="1400" dirty="0" smtClean="0"/>
              <a:t>./group dynamics</a:t>
            </a:r>
            <a:endParaRPr lang="de-DE" sz="1400" dirty="0"/>
          </a:p>
        </p:txBody>
      </p:sp>
      <p:sp>
        <p:nvSpPr>
          <p:cNvPr id="30" name="Textfeld 29"/>
          <p:cNvSpPr txBox="1"/>
          <p:nvPr/>
        </p:nvSpPr>
        <p:spPr>
          <a:xfrm>
            <a:off x="5435413" y="3323891"/>
            <a:ext cx="2357490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M4 Learning </a:t>
            </a:r>
            <a:r>
              <a:rPr lang="de-DE" sz="1400" dirty="0" err="1" smtClean="0"/>
              <a:t>techniques</a:t>
            </a:r>
            <a:r>
              <a:rPr lang="de-DE" sz="1400" dirty="0" smtClean="0"/>
              <a:t> in AE</a:t>
            </a:r>
            <a:endParaRPr lang="de-DE" sz="1400" dirty="0"/>
          </a:p>
        </p:txBody>
      </p:sp>
      <p:sp>
        <p:nvSpPr>
          <p:cNvPr id="31" name="Textfeld 30"/>
          <p:cNvSpPr txBox="1"/>
          <p:nvPr/>
        </p:nvSpPr>
        <p:spPr>
          <a:xfrm>
            <a:off x="5419800" y="3899231"/>
            <a:ext cx="2373103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M5: </a:t>
            </a:r>
            <a:r>
              <a:rPr lang="de-DE" sz="1400" dirty="0" err="1" smtClean="0"/>
              <a:t>Planning</a:t>
            </a:r>
            <a:r>
              <a:rPr lang="de-DE" sz="1400" dirty="0" smtClean="0"/>
              <a:t>, Organisation, Evaluation</a:t>
            </a:r>
            <a:endParaRPr lang="de-DE" sz="1400" dirty="0"/>
          </a:p>
        </p:txBody>
      </p:sp>
      <p:sp>
        <p:nvSpPr>
          <p:cNvPr id="32" name="Textfeld 31"/>
          <p:cNvSpPr txBox="1"/>
          <p:nvPr/>
        </p:nvSpPr>
        <p:spPr>
          <a:xfrm>
            <a:off x="5411994" y="4531094"/>
            <a:ext cx="2373104" cy="138499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Optional Module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sz="1400" dirty="0"/>
              <a:t>Adult literacy</a:t>
            </a:r>
            <a:endParaRPr lang="de-DE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sz="1400" dirty="0"/>
              <a:t>Professional didactics</a:t>
            </a:r>
            <a:endParaRPr lang="de-DE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sz="1400" dirty="0"/>
              <a:t>Intercultural Education</a:t>
            </a:r>
            <a:endParaRPr lang="de-DE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/>
              <a:t>P</a:t>
            </a:r>
            <a:r>
              <a:rPr lang="mk-MK" sz="1400" dirty="0"/>
              <a:t>enological didactics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mk-MK" sz="1400" dirty="0"/>
              <a:t>Mentoring and tutoring</a:t>
            </a:r>
            <a:endParaRPr lang="de-DE" sz="1400" dirty="0"/>
          </a:p>
        </p:txBody>
      </p:sp>
      <p:sp>
        <p:nvSpPr>
          <p:cNvPr id="33" name="Textfeld 32"/>
          <p:cNvSpPr txBox="1"/>
          <p:nvPr/>
        </p:nvSpPr>
        <p:spPr>
          <a:xfrm>
            <a:off x="3211194" y="823263"/>
            <a:ext cx="1826469" cy="30777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CG Framework</a:t>
            </a:r>
            <a:endParaRPr lang="de-DE" sz="1400" dirty="0"/>
          </a:p>
        </p:txBody>
      </p:sp>
      <p:sp>
        <p:nvSpPr>
          <p:cNvPr id="34" name="Textfeld 33"/>
          <p:cNvSpPr txBox="1"/>
          <p:nvPr/>
        </p:nvSpPr>
        <p:spPr>
          <a:xfrm>
            <a:off x="570175" y="823263"/>
            <a:ext cx="2130691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Macedonian</a:t>
            </a:r>
            <a:r>
              <a:rPr lang="de-DE" sz="1400" dirty="0" smtClean="0"/>
              <a:t> CG Level 3</a:t>
            </a:r>
            <a:endParaRPr lang="de-DE" sz="1400" dirty="0"/>
          </a:p>
        </p:txBody>
      </p:sp>
      <p:sp>
        <p:nvSpPr>
          <p:cNvPr id="36" name="Textfeld 35"/>
          <p:cNvSpPr txBox="1"/>
          <p:nvPr/>
        </p:nvSpPr>
        <p:spPr>
          <a:xfrm>
            <a:off x="570176" y="1200214"/>
            <a:ext cx="2130691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Introductory</a:t>
            </a:r>
            <a:r>
              <a:rPr lang="de-DE" sz="1400" dirty="0" smtClean="0"/>
              <a:t> </a:t>
            </a:r>
            <a:r>
              <a:rPr lang="de-DE" sz="1400" dirty="0" err="1" smtClean="0"/>
              <a:t>module</a:t>
            </a:r>
            <a:endParaRPr lang="de-DE" sz="1400" dirty="0"/>
          </a:p>
        </p:txBody>
      </p:sp>
      <p:sp>
        <p:nvSpPr>
          <p:cNvPr id="37" name="Textfeld 36"/>
          <p:cNvSpPr txBox="1"/>
          <p:nvPr/>
        </p:nvSpPr>
        <p:spPr>
          <a:xfrm>
            <a:off x="570176" y="1597300"/>
            <a:ext cx="2130691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M1: Approach </a:t>
            </a:r>
            <a:r>
              <a:rPr lang="de-DE" sz="1400" dirty="0" err="1" smtClean="0"/>
              <a:t>to</a:t>
            </a:r>
            <a:r>
              <a:rPr lang="de-DE" sz="1400" dirty="0" smtClean="0"/>
              <a:t> AE</a:t>
            </a:r>
            <a:endParaRPr lang="de-DE" sz="1400" dirty="0"/>
          </a:p>
        </p:txBody>
      </p:sp>
      <p:sp>
        <p:nvSpPr>
          <p:cNvPr id="38" name="Textfeld 37"/>
          <p:cNvSpPr txBox="1"/>
          <p:nvPr/>
        </p:nvSpPr>
        <p:spPr>
          <a:xfrm>
            <a:off x="498743" y="4531094"/>
            <a:ext cx="2343472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Module AE Management</a:t>
            </a:r>
            <a:endParaRPr lang="de-DE" sz="1400" dirty="0"/>
          </a:p>
        </p:txBody>
      </p:sp>
      <p:sp>
        <p:nvSpPr>
          <p:cNvPr id="39" name="Textfeld 38"/>
          <p:cNvSpPr txBox="1"/>
          <p:nvPr/>
        </p:nvSpPr>
        <p:spPr>
          <a:xfrm>
            <a:off x="498743" y="4915141"/>
            <a:ext cx="2343472" cy="181588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Optional Module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sz="1400" dirty="0"/>
              <a:t>H</a:t>
            </a:r>
            <a:r>
              <a:rPr lang="de-DE" sz="1400" dirty="0"/>
              <a:t>RM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sz="1400" dirty="0"/>
              <a:t>V</a:t>
            </a:r>
            <a:r>
              <a:rPr lang="de-DE" sz="1400" dirty="0"/>
              <a:t>ET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sz="1400" dirty="0"/>
              <a:t>Andrago</a:t>
            </a:r>
            <a:r>
              <a:rPr lang="en-US" sz="1400" dirty="0" err="1"/>
              <a:t>gical</a:t>
            </a:r>
            <a:r>
              <a:rPr lang="mk-MK" sz="1400" dirty="0"/>
              <a:t> networks</a:t>
            </a:r>
            <a:endParaRPr lang="de-DE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sz="1400" dirty="0"/>
              <a:t>Project Management</a:t>
            </a:r>
            <a:endParaRPr lang="de-DE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mk-MK" sz="1400" dirty="0"/>
              <a:t>Marketing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mk-MK" sz="1400" dirty="0"/>
              <a:t>Alternative </a:t>
            </a:r>
            <a:r>
              <a:rPr lang="mk-MK" sz="1400" dirty="0" smtClean="0"/>
              <a:t>forms</a:t>
            </a:r>
            <a:r>
              <a:rPr lang="de-DE" sz="1400" dirty="0" smtClean="0"/>
              <a:t> </a:t>
            </a:r>
            <a:r>
              <a:rPr lang="mk-MK" sz="1400" dirty="0" smtClean="0"/>
              <a:t>of financing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xmlns="" val="36737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15143" y="2010014"/>
            <a:ext cx="830580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Basic qualification of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teachers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and trainers in adult education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2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smtClean="0">
                <a:solidFill>
                  <a:schemeClr val="bg1"/>
                </a:solidFill>
              </a:rPr>
              <a:t>Curriculum globALE      </a:t>
            </a:r>
            <a:r>
              <a:rPr lang="de-DE" sz="2400" b="1" dirty="0" smtClean="0">
                <a:solidFill>
                  <a:schemeClr val="bg1"/>
                </a:solidFill>
              </a:rPr>
              <a:t>–         </a:t>
            </a:r>
            <a:r>
              <a:rPr lang="de-DE" sz="2400" b="1" dirty="0" err="1" smtClean="0">
                <a:solidFill>
                  <a:schemeClr val="bg1"/>
                </a:solidFill>
              </a:rPr>
              <a:t>What</a:t>
            </a:r>
            <a:r>
              <a:rPr lang="de-DE" sz="2400" b="1" dirty="0" smtClean="0">
                <a:solidFill>
                  <a:schemeClr val="bg1"/>
                </a:solidFill>
              </a:rPr>
              <a:t> </a:t>
            </a:r>
            <a:r>
              <a:rPr lang="de-DE" sz="2400" b="1" dirty="0" err="1" smtClean="0">
                <a:solidFill>
                  <a:schemeClr val="bg1"/>
                </a:solidFill>
              </a:rPr>
              <a:t>is</a:t>
            </a:r>
            <a:r>
              <a:rPr lang="de-DE" sz="2400" b="1" dirty="0" smtClean="0">
                <a:solidFill>
                  <a:schemeClr val="bg1"/>
                </a:solidFill>
              </a:rPr>
              <a:t> </a:t>
            </a:r>
            <a:r>
              <a:rPr lang="de-DE" sz="2400" b="1" dirty="0" err="1" smtClean="0">
                <a:solidFill>
                  <a:schemeClr val="bg1"/>
                </a:solidFill>
              </a:rPr>
              <a:t>it</a:t>
            </a:r>
            <a:r>
              <a:rPr lang="de-DE" sz="2400" b="1" dirty="0" smtClean="0">
                <a:solidFill>
                  <a:schemeClr val="bg1"/>
                </a:solidFill>
              </a:rPr>
              <a:t>?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15143" y="3218807"/>
            <a:ext cx="830580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Corresponding to EQF level 5</a:t>
            </a: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667543" y="903079"/>
            <a:ext cx="830580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 cross-cultural core curriculum for the training of adult educators 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515140" y="4016355"/>
            <a:ext cx="830580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Aimed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at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new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teachers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or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teachers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with some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experience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but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without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any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systematic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training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4207" y="1038151"/>
            <a:ext cx="8305801" cy="30285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374208" y="1403497"/>
            <a:ext cx="86725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Thank</a:t>
            </a:r>
            <a:r>
              <a:rPr lang="de-DE" sz="40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40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de-DE" sz="40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40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sz="40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40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your</a:t>
            </a:r>
            <a:r>
              <a:rPr lang="de-DE" sz="40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40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attention</a:t>
            </a:r>
            <a:r>
              <a:rPr lang="de-DE" sz="40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…</a:t>
            </a:r>
          </a:p>
          <a:p>
            <a:endParaRPr lang="de-DE" sz="4000" dirty="0" smtClean="0">
              <a:solidFill>
                <a:srgbClr val="003399"/>
              </a:solidFill>
              <a:latin typeface="Arial" pitchFamily="34" charset="0"/>
              <a:cs typeface="Arial" pitchFamily="34" charset="0"/>
              <a:hlinkClick r:id="rId4"/>
            </a:endParaRPr>
          </a:p>
          <a:p>
            <a:r>
              <a:rPr lang="de-DE" sz="40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  <a:hlinkClick r:id="rId4"/>
              </a:rPr>
              <a:t>www.curriculum-globale.de</a:t>
            </a:r>
            <a:endParaRPr lang="de-DE" sz="40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40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40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1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1400" dirty="0" smtClean="0">
              <a:solidFill>
                <a:srgbClr val="003399"/>
              </a:solidFill>
              <a:latin typeface="Arial" pitchFamily="34" charset="0"/>
              <a:cs typeface="Arial" pitchFamily="34" charset="0"/>
              <a:hlinkClick r:id="rId5"/>
            </a:endParaRPr>
          </a:p>
          <a:p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1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5603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27369" y="1123212"/>
            <a:ext cx="8305801" cy="49490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Aims: </a:t>
            </a:r>
          </a:p>
          <a:p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To enhance professionalization of adult educators by providing a common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reference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framework</a:t>
            </a:r>
            <a:r>
              <a:rPr lang="en-US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To support adult education providers in the design and implementation of train-the-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trainer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programmes</a:t>
            </a:r>
            <a:r>
              <a:rPr lang="en-US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To foster knowledge exchange and mutual understanding between adult 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educators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worldwide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2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Curriculum globALE - </a:t>
            </a:r>
            <a:r>
              <a:rPr lang="de-DE" sz="2400" b="1" dirty="0" err="1" smtClean="0">
                <a:solidFill>
                  <a:schemeClr val="bg1"/>
                </a:solidFill>
              </a:rPr>
              <a:t>Aims</a:t>
            </a:r>
            <a:r>
              <a:rPr lang="de-DE" sz="2400" b="1" dirty="0" smtClean="0">
                <a:solidFill>
                  <a:schemeClr val="bg1"/>
                </a:solidFill>
              </a:rPr>
              <a:t>                      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27369" y="1123212"/>
            <a:ext cx="8305801" cy="5909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Co-operation  project </a:t>
            </a: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German Institute for Adult Education (DIE)</a:t>
            </a: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 &amp; D work on professionalisation, competence frameworks in adult education in national and international contexts</a:t>
            </a: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b="1" i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dvv international </a:t>
            </a: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Development cooperation, support for building of adult learning structures worldwide</a:t>
            </a: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indent="-4191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2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Curriculum globALE                       Background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27369" y="1123212"/>
            <a:ext cx="830580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2011-2013:     Development of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first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version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and</a:t>
            </a:r>
            <a:b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</a:b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                     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dissemination</a:t>
            </a: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2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Curriculum globALE      –         </a:t>
            </a:r>
            <a:r>
              <a:rPr lang="de-DE" sz="2400" b="1" dirty="0" err="1" smtClean="0">
                <a:solidFill>
                  <a:schemeClr val="bg1"/>
                </a:solidFill>
              </a:rPr>
              <a:t>Timeframe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63549" y="2445612"/>
            <a:ext cx="830580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2014:    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Piloting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evaluation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63549" y="3574646"/>
            <a:ext cx="8305801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515143" y="3362979"/>
            <a:ext cx="830580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2015/16:        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Wor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k on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revised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enhanced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version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and</a:t>
            </a:r>
            <a:b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</a:b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                      d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evelopment</a:t>
            </a:r>
            <a:r>
              <a:rPr kumimoji="0" lang="de-DE" sz="2400" b="0" i="0" u="none" strike="noStrike" kern="1200" cap="none" spc="0" normalizeH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of </a:t>
            </a:r>
            <a:r>
              <a:rPr kumimoji="0" lang="de-DE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supporting</a:t>
            </a:r>
            <a:r>
              <a:rPr kumimoji="0" lang="de-DE" sz="2400" b="0" i="0" u="none" strike="noStrike" kern="1200" cap="none" spc="0" normalizeH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material 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463549" y="4539576"/>
            <a:ext cx="830580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Spring</a:t>
            </a:r>
            <a:r>
              <a:rPr kumimoji="0" lang="de-DE" sz="2400" b="0" i="0" u="none" strike="noStrike" kern="1200" cap="none" spc="0" normalizeH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201</a:t>
            </a: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6:    Conference</a:t>
            </a:r>
          </a:p>
        </p:txBody>
      </p:sp>
    </p:spTree>
    <p:extLst>
      <p:ext uri="{BB962C8B-B14F-4D97-AF65-F5344CB8AC3E}">
        <p14:creationId xmlns:p14="http://schemas.microsoft.com/office/powerpoint/2010/main" xmlns="" val="2801996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27369" y="1123212"/>
            <a:ext cx="830580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word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caution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on the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notion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„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curriculum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“!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3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Curriculum globALE      –         </a:t>
            </a:r>
            <a:r>
              <a:rPr lang="de-DE" sz="2400" b="1" dirty="0" err="1" smtClean="0">
                <a:solidFill>
                  <a:schemeClr val="bg1"/>
                </a:solidFill>
              </a:rPr>
              <a:t>Characteristics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964406" y="1906090"/>
            <a:ext cx="7652544" cy="3065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Example: CEDEFOP Definition of “curriculum”:</a:t>
            </a:r>
          </a:p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“The </a:t>
            </a:r>
            <a:r>
              <a:rPr lang="en-GB" sz="24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inventory of activities </a:t>
            </a:r>
            <a:r>
              <a:rPr lang="en-GB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implemented to design, organise and plan an education or training action, </a:t>
            </a:r>
            <a:endParaRPr lang="en-GB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including </a:t>
            </a:r>
          </a:p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GB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definition of </a:t>
            </a:r>
            <a:r>
              <a:rPr lang="en-GB" sz="24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learning objectives</a:t>
            </a:r>
            <a:r>
              <a:rPr lang="en-GB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24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content</a:t>
            </a:r>
            <a:r>
              <a:rPr lang="en-GB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24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methods</a:t>
            </a:r>
            <a:r>
              <a:rPr lang="en-GB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(including assessment) and </a:t>
            </a:r>
            <a:r>
              <a:rPr lang="en-GB" sz="24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material</a:t>
            </a:r>
            <a:r>
              <a:rPr lang="en-GB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, as well as arrangements for training teachers and trainers</a:t>
            </a: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.” </a:t>
            </a:r>
          </a:p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1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(Terminology of European education and training policy, 2014)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63549" y="3574646"/>
            <a:ext cx="8305801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840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xfrm>
            <a:off x="469900" y="1417638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27369" y="1123212"/>
            <a:ext cx="830580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CG = a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reference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framework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rather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than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detailed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, </a:t>
            </a:r>
            <a:b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</a:b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prescriptive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curriculum</a:t>
            </a:r>
            <a:r>
              <a:rPr lang="de-D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!!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3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Curriculum globALE      –         </a:t>
            </a:r>
            <a:r>
              <a:rPr lang="de-DE" sz="2400" b="1" dirty="0" err="1" smtClean="0">
                <a:solidFill>
                  <a:schemeClr val="bg1"/>
                </a:solidFill>
              </a:rPr>
              <a:t>Characteristics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63549" y="2202423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CG </a:t>
            </a:r>
            <a:r>
              <a:rPr lang="en-GB" sz="2400" b="1" i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defines</a:t>
            </a:r>
            <a:r>
              <a:rPr lang="en-GB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:</a:t>
            </a:r>
            <a:endParaRPr lang="de-DE" sz="14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63549" y="3574646"/>
            <a:ext cx="8305801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578247" y="2832621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u="sng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learning outcomes </a:t>
            </a: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/ competencies to be achieved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578247" y="3322087"/>
            <a:ext cx="765254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u="sng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certain (quality) standards </a:t>
            </a: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concerning the training provision, e.g. 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871538" y="4170244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qualification of trainers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871538" y="4755019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nclusion of practical work / linking theory and practice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871538" y="5312635"/>
            <a:ext cx="765254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tailoring of training to the needs of trainees / taking into consideration existing competencies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2046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5" grpId="0" build="p"/>
      <p:bldP spid="16" grpId="0" build="p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70353"/>
            <a:ext cx="7897812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</a:t>
            </a:r>
            <a:r>
              <a:rPr kumimoji="0" 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kannv</a:t>
            </a: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3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Curriculum globALE      –         </a:t>
            </a:r>
            <a:r>
              <a:rPr lang="de-DE" sz="2400" b="1" dirty="0" err="1" smtClean="0">
                <a:solidFill>
                  <a:schemeClr val="bg1"/>
                </a:solidFill>
              </a:rPr>
              <a:t>Characteristics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63549" y="3574646"/>
            <a:ext cx="8305801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578247" y="1065779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CG gives </a:t>
            </a:r>
            <a:r>
              <a:rPr lang="en-GB" sz="2400" b="1" i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suggestions</a:t>
            </a:r>
            <a:r>
              <a:rPr lang="en-GB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concerning:</a:t>
            </a:r>
            <a:endParaRPr lang="de-DE" sz="14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463549" y="1729330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topics / content areas to be covered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463549" y="2423596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methods for teaching, assessment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454819" y="3094513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earning/teaching materials, literature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378619" y="3796245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format and time frame of training 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463549" y="4819222"/>
            <a:ext cx="765254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GB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  <a:sym typeface="Symbol"/>
              </a:rPr>
              <a:t> </a:t>
            </a:r>
            <a:r>
              <a:rPr lang="en-GB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Implementation of CG requires adaptation</a:t>
            </a:r>
            <a:br>
              <a:rPr lang="en-GB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</a:br>
            <a:r>
              <a:rPr lang="en-GB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    to local circumstances in each case!</a:t>
            </a:r>
            <a:endParaRPr lang="de-DE" sz="14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5430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 txBox="1">
            <a:spLocks noChangeArrowheads="1"/>
          </p:cNvSpPr>
          <p:nvPr/>
        </p:nvSpPr>
        <p:spPr>
          <a:xfrm>
            <a:off x="719138" y="43871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>
          <a:xfrm>
            <a:off x="871538" y="4539576"/>
            <a:ext cx="7897812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Wie Bildungsforschung nützlich werden kann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27369" y="1123212"/>
            <a:ext cx="830580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Modularisation</a:t>
            </a:r>
            <a:endParaRPr lang="de-DE" sz="2400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221476"/>
            <a:ext cx="8229600" cy="553998"/>
          </a:xfrm>
        </p:spPr>
        <p:txBody>
          <a:bodyPr/>
          <a:lstStyle/>
          <a:p>
            <a:pPr eaLnBrk="1" hangingPunct="1"/>
            <a:r>
              <a:rPr lang="de-DE" sz="1800" b="0" dirty="0" smtClean="0"/>
              <a:t/>
            </a:r>
            <a:br>
              <a:rPr lang="de-DE" sz="1800" b="0" dirty="0" smtClean="0"/>
            </a:br>
            <a:endParaRPr lang="de-DE" sz="1800" b="0" dirty="0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01675" y="201423"/>
            <a:ext cx="7405688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de-DE" sz="2400" b="1" dirty="0" smtClean="0">
                <a:solidFill>
                  <a:schemeClr val="bg1"/>
                </a:solidFill>
              </a:rPr>
              <a:t>Curriculum globALE      –         Key </a:t>
            </a:r>
            <a:r>
              <a:rPr lang="de-DE" sz="2400" b="1" dirty="0" err="1" smtClean="0">
                <a:solidFill>
                  <a:schemeClr val="bg1"/>
                </a:solidFill>
              </a:rPr>
              <a:t>Characteristics</a:t>
            </a:r>
            <a:endParaRPr lang="de-DE" sz="2400" b="1" dirty="0">
              <a:solidFill>
                <a:schemeClr val="bg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5628" y="6100854"/>
            <a:ext cx="735879" cy="735879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63549" y="3574646"/>
            <a:ext cx="8305801" cy="81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9100" marR="0" lvl="0" indent="-4191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63549" y="1782754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Competence orientation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427369" y="2483887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Flexiblity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concerning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implementation</a:t>
            </a:r>
            <a:endParaRPr lang="de-DE" sz="1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427369" y="3205314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Allowing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adaptation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local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needs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427369" y="3882953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Allowing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RPL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454819" y="5185928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Commitment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de-DE" sz="240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adult learning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principles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463549" y="4549406"/>
            <a:ext cx="765254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Practice </a:t>
            </a:r>
            <a:r>
              <a:rPr lang="de-DE" sz="2400" dirty="0" err="1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orientation</a:t>
            </a:r>
            <a:endParaRPr lang="de-DE" sz="2400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953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5" grpId="0" build="p"/>
      <p:bldP spid="16" grpId="0" build="p"/>
      <p:bldP spid="20" grpId="0" build="p"/>
      <p:bldP spid="21" grpId="0" build="p"/>
      <p:bldP spid="22" grpId="0" build="p"/>
      <p:bldP spid="17" grpId="0" build="p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AC375C70742364A908CCC035026FF88" ma:contentTypeVersion="0" ma:contentTypeDescription="Ein neues Dokument erstellen." ma:contentTypeScope="" ma:versionID="39ad05190763275e1f8528cc15e6b925">
  <xsd:schema xmlns:xsd="http://www.w3.org/2001/XMLSchema" xmlns:p="http://schemas.microsoft.com/office/2006/metadata/properties" targetNamespace="http://schemas.microsoft.com/office/2006/metadata/properties" ma:root="true" ma:fieldsID="246f02dd96380beb4f7cdcce14d77fd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30A4BC1A-86B0-439F-BAFB-519609437AE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27F6F7-735A-4866-9045-B71AC60009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1130B29D-5725-49C0-8BD4-F37740132744}">
  <ds:schemaRefs>
    <ds:schemaRef ds:uri="http://schemas.microsoft.com/office/2006/documentManagement/types"/>
    <ds:schemaRef ds:uri="http://www.w3.org/XML/1998/namespace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1475</Words>
  <Application>Microsoft Office PowerPoint</Application>
  <PresentationFormat>Экран (4:3)</PresentationFormat>
  <Paragraphs>419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Standarddesign</vt:lpstr>
      <vt:lpstr>Слайд 1</vt:lpstr>
      <vt:lpstr> </vt:lpstr>
      <vt:lpstr> </vt:lpstr>
      <vt:lpstr> </vt:lpstr>
      <vt:lpstr> </vt:lpstr>
      <vt:lpstr> </vt:lpstr>
      <vt:lpstr> </vt:lpstr>
      <vt:lpstr> </vt:lpstr>
      <vt:lpstr> </vt:lpstr>
      <vt:lpstr>Слайд 10</vt:lpstr>
      <vt:lpstr> </vt:lpstr>
      <vt:lpstr>Слайд 12</vt:lpstr>
      <vt:lpstr> </vt:lpstr>
      <vt:lpstr> 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bora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Claudia Fuentes</dc:creator>
  <cp:lastModifiedBy>user</cp:lastModifiedBy>
  <cp:revision>278</cp:revision>
  <cp:lastPrinted>2013-09-11T11:16:45Z</cp:lastPrinted>
  <dcterms:created xsi:type="dcterms:W3CDTF">2004-08-10T11:17:19Z</dcterms:created>
  <dcterms:modified xsi:type="dcterms:W3CDTF">2015-05-28T12:09:42Z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0x010100FAC375C70742364A908CCC035026FF88</vt:lpwstr>
  </property>
</Properties>
</file>